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430" r:id="rId109"/>
    <p:sldId id="352"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100" d="100"/>
          <a:sy n="100" d="100"/>
        </p:scale>
        <p:origin x="-520" y="-2328"/>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2018/9/18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114</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10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4" Type="http://schemas.openxmlformats.org/officeDocument/2006/relationships/image" Target="../media/image174.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7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78.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2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8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8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4.png"/><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35.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3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s>
</file>

<file path=ppt/slides/_rels/slide13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06.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5" Type="http://schemas.openxmlformats.org/officeDocument/2006/relationships/image" Target="../media/image214.png"/><Relationship Id="rId4" Type="http://schemas.openxmlformats.org/officeDocument/2006/relationships/image" Target="../media/image213.png"/></Relationships>
</file>

<file path=ppt/slides/_rels/slide145.xml.rels><?xml version="1.0" encoding="UTF-8" standalone="yes"?>
<Relationships xmlns="http://schemas.openxmlformats.org/package/2006/relationships"><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s>
</file>

<file path=ppt/slides/_rels/slide14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28.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0.png"/></Relationships>
</file>

<file path=ppt/slides/_rels/slide155.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 Id="rId4" Type="http://schemas.openxmlformats.org/officeDocument/2006/relationships/image" Target="../media/image233.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image" Target="../media/image236.png"/><Relationship Id="rId1" Type="http://schemas.openxmlformats.org/officeDocument/2006/relationships/slideLayout" Target="../slideLayouts/slideLayout7.xml"/><Relationship Id="rId5" Type="http://schemas.openxmlformats.org/officeDocument/2006/relationships/image" Target="../media/image239.png"/><Relationship Id="rId4" Type="http://schemas.openxmlformats.org/officeDocument/2006/relationships/image" Target="../media/image238.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45.png"/><Relationship Id="rId3" Type="http://schemas.openxmlformats.org/officeDocument/2006/relationships/image" Target="../media/image240.png"/><Relationship Id="rId7" Type="http://schemas.openxmlformats.org/officeDocument/2006/relationships/image" Target="../media/image244.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3.png"/><Relationship Id="rId11" Type="http://schemas.openxmlformats.org/officeDocument/2006/relationships/image" Target="../media/image248.png"/><Relationship Id="rId5" Type="http://schemas.openxmlformats.org/officeDocument/2006/relationships/image" Target="../media/image242.png"/><Relationship Id="rId10" Type="http://schemas.openxmlformats.org/officeDocument/2006/relationships/image" Target="../media/image247.png"/><Relationship Id="rId4" Type="http://schemas.openxmlformats.org/officeDocument/2006/relationships/image" Target="../media/image241.png"/><Relationship Id="rId9" Type="http://schemas.openxmlformats.org/officeDocument/2006/relationships/image" Target="../media/image246.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gif"/><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e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1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9.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emf"/><Relationship Id="rId9" Type="http://schemas.openxmlformats.org/officeDocument/2006/relationships/image" Target="../media/image111.tiff"/></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4.pn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xmlns=""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xmlns=""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xmlns=""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smtClean="0">
                <a:solidFill>
                  <a:srgbClr val="FF0000"/>
                </a:solidFill>
              </a:rPr>
              <a:t>Secure storage</a:t>
            </a:r>
            <a:r>
              <a:rPr kumimoji="1" lang="zh-CN" altLang="en-US" dirty="0" smtClean="0"/>
              <a:t>其实就是</a:t>
            </a:r>
            <a:r>
              <a:rPr lang="zh-CN" altLang="en-US" dirty="0"/>
              <a:t>利用</a:t>
            </a:r>
            <a:r>
              <a:rPr lang="zh-CN" altLang="en-US" dirty="0" smtClean="0"/>
              <a:t>了</a:t>
            </a:r>
            <a:r>
              <a:rPr lang="en-US" altLang="zh-CN" dirty="0" err="1" smtClean="0"/>
              <a:t>TrustZone</a:t>
            </a:r>
            <a:r>
              <a:rPr lang="zh-CN" altLang="en-US" dirty="0" smtClean="0"/>
              <a:t>的一个</a:t>
            </a:r>
            <a:r>
              <a:rPr lang="en-US" altLang="zh-CN" dirty="0" smtClean="0"/>
              <a:t>application</a:t>
            </a:r>
            <a:r>
              <a:rPr lang="zh-CN" altLang="en-US" dirty="0" smtClean="0"/>
              <a:t>，干的事情就是</a:t>
            </a:r>
            <a:r>
              <a:rPr lang="zh-CN" altLang="en-US" b="1" dirty="0" smtClean="0"/>
              <a:t>在不把</a:t>
            </a:r>
            <a:r>
              <a:rPr lang="en-US" altLang="zh-CN" b="1" dirty="0" smtClean="0"/>
              <a:t>FEK</a:t>
            </a:r>
            <a:r>
              <a:rPr lang="zh-CN" altLang="en-US" b="1" dirty="0" smtClean="0"/>
              <a:t>泄露的情况下，加密</a:t>
            </a:r>
            <a:r>
              <a:rPr lang="en-US" altLang="zh-CN" b="1" dirty="0" smtClean="0"/>
              <a:t>/</a:t>
            </a:r>
            <a:r>
              <a:rPr lang="zh-CN" altLang="en-US" b="1" dirty="0" smtClean="0"/>
              <a:t>解密</a:t>
            </a:r>
            <a:r>
              <a:rPr lang="en-US" altLang="zh-CN" b="1" dirty="0" smtClean="0"/>
              <a:t>files </a:t>
            </a:r>
            <a:r>
              <a:rPr lang="en-US" altLang="zh-CN" dirty="0" smtClean="0"/>
              <a:t>(</a:t>
            </a:r>
            <a:r>
              <a:rPr lang="zh-CN" altLang="en-US" dirty="0" smtClean="0"/>
              <a:t>以为</a:t>
            </a:r>
            <a:r>
              <a:rPr lang="en-US" altLang="zh-CN" dirty="0" smtClean="0"/>
              <a:t>FEK</a:t>
            </a:r>
            <a:r>
              <a:rPr lang="zh-CN" altLang="en-US" dirty="0" smtClean="0"/>
              <a:t>总在</a:t>
            </a:r>
            <a:r>
              <a:rPr lang="en-US" altLang="zh-CN" dirty="0" smtClean="0"/>
              <a:t>secure world</a:t>
            </a:r>
            <a:r>
              <a:rPr lang="zh-CN" altLang="en-US" dirty="0" smtClean="0"/>
              <a:t>的</a:t>
            </a:r>
            <a:r>
              <a:rPr lang="en-US" altLang="zh-CN" dirty="0" smtClean="0"/>
              <a:t>memory</a:t>
            </a:r>
            <a:r>
              <a:rPr lang="zh-CN" altLang="en-US" dirty="0" smtClean="0"/>
              <a:t>之中，从</a:t>
            </a:r>
            <a:r>
              <a:rPr lang="en-US" altLang="zh-CN" dirty="0" smtClean="0"/>
              <a:t>normal world</a:t>
            </a:r>
            <a:r>
              <a:rPr lang="zh-CN" altLang="en-US" dirty="0" smtClean="0"/>
              <a:t>无法</a:t>
            </a:r>
            <a:r>
              <a:rPr lang="en-US" altLang="zh-CN" dirty="0" smtClean="0"/>
              <a:t>access</a:t>
            </a:r>
            <a:r>
              <a:rPr lang="zh-CN" altLang="en-US" dirty="0" smtClean="0"/>
              <a:t>，所以不会泄露</a:t>
            </a:r>
            <a:r>
              <a:rPr lang="en-US" altLang="zh-CN" dirty="0" smtClean="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这个金色的</a:t>
            </a:r>
            <a:r>
              <a:rPr kumimoji="1" lang="en-US" altLang="zh-CN" sz="1200" dirty="0" smtClean="0"/>
              <a:t>Key</a:t>
            </a:r>
            <a:r>
              <a:rPr kumimoji="1" lang="zh-CN" altLang="en-US" sz="1200" dirty="0" smtClean="0"/>
              <a:t>永远只在</a:t>
            </a:r>
            <a:r>
              <a:rPr kumimoji="1" lang="en-US" altLang="zh-CN" sz="1200" dirty="0" smtClean="0"/>
              <a:t>secure world</a:t>
            </a:r>
            <a:r>
              <a:rPr kumimoji="1" lang="zh-CN" altLang="en-US" sz="1200" dirty="0" smtClean="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用银色</a:t>
            </a:r>
            <a:r>
              <a:rPr kumimoji="1" lang="en-US" altLang="zh-CN" sz="1200" dirty="0" smtClean="0"/>
              <a:t>key</a:t>
            </a:r>
            <a:r>
              <a:rPr kumimoji="1" lang="zh-CN" altLang="en-US" sz="1200" dirty="0" smtClean="0"/>
              <a:t>加密</a:t>
            </a:r>
            <a:r>
              <a:rPr kumimoji="1" lang="en-US" altLang="zh-CN" sz="1200" dirty="0" smtClean="0"/>
              <a:t>file</a:t>
            </a:r>
          </a:p>
          <a:p>
            <a:r>
              <a:rPr lang="zh-CN" altLang="en-US" sz="1200" dirty="0"/>
              <a:t>然后</a:t>
            </a:r>
            <a:r>
              <a:rPr kumimoji="1" lang="zh-CN" altLang="en-US" sz="1200" dirty="0" smtClean="0"/>
              <a:t>用金色</a:t>
            </a:r>
            <a:r>
              <a:rPr kumimoji="1" lang="en-US" altLang="zh-CN" sz="1200" dirty="0" smtClean="0"/>
              <a:t>key</a:t>
            </a:r>
            <a:r>
              <a:rPr kumimoji="1" lang="zh-CN" altLang="en-US" sz="1200" dirty="0" smtClean="0"/>
              <a:t>加密</a:t>
            </a:r>
            <a:r>
              <a:rPr lang="zh-CN" altLang="en-US" sz="1200" dirty="0"/>
              <a:t>银</a:t>
            </a:r>
            <a:r>
              <a:rPr lang="zh-CN" altLang="en-US" sz="1200" dirty="0" smtClean="0"/>
              <a:t>色</a:t>
            </a:r>
            <a:r>
              <a:rPr lang="en-US" altLang="zh-CN" sz="1200" dirty="0" smtClean="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smtClean="0"/>
              <a:t>Embedded system design</a:t>
            </a:r>
          </a:p>
          <a:p>
            <a:r>
              <a:rPr lang="zh-CN" altLang="en-US" dirty="0" smtClean="0"/>
              <a:t>下图是</a:t>
            </a:r>
            <a:r>
              <a:rPr lang="en-US" altLang="zh-CN" dirty="0" smtClean="0"/>
              <a:t>high level overview</a:t>
            </a:r>
            <a:r>
              <a:rPr lang="zh-CN" altLang="en-US" dirty="0" smtClean="0"/>
              <a:t>的</a:t>
            </a:r>
            <a:r>
              <a:rPr lang="en-US" altLang="zh-CN" dirty="0" smtClean="0"/>
              <a:t>board</a:t>
            </a:r>
            <a:r>
              <a:rPr lang="zh-CN" altLang="en-US" dirty="0" smtClean="0"/>
              <a:t>上的</a:t>
            </a:r>
            <a:r>
              <a:rPr lang="en-US" altLang="zh-CN" dirty="0" smtClean="0"/>
              <a:t>chip</a:t>
            </a:r>
            <a:r>
              <a:rPr lang="zh-CN" altLang="en-US" dirty="0" smtClean="0"/>
              <a:t>和</a:t>
            </a:r>
            <a:r>
              <a:rPr lang="en-US" altLang="zh-CN" dirty="0" smtClean="0"/>
              <a:t>chip</a:t>
            </a:r>
            <a:r>
              <a:rPr lang="zh-CN" altLang="en-US" dirty="0" smtClean="0"/>
              <a:t>之间通信的</a:t>
            </a:r>
            <a:r>
              <a:rPr lang="en-US" altLang="zh-CN" dirty="0" smtClean="0"/>
              <a:t>design</a:t>
            </a:r>
          </a:p>
          <a:p>
            <a:r>
              <a:rPr lang="zh-CN" altLang="en-US" dirty="0" smtClean="0"/>
              <a:t>左图是整体</a:t>
            </a:r>
            <a:r>
              <a:rPr lang="en-US" altLang="zh-CN" dirty="0" smtClean="0"/>
              <a:t>overview,</a:t>
            </a:r>
            <a:r>
              <a:rPr lang="zh-CN" altLang="en-US" dirty="0" smtClean="0"/>
              <a:t>右图是加了一些</a:t>
            </a:r>
            <a:r>
              <a:rPr lang="en-US" altLang="zh-CN" dirty="0" smtClean="0"/>
              <a:t>detail</a:t>
            </a:r>
            <a:r>
              <a:rPr lang="zh-CN" altLang="en-US" dirty="0" smtClean="0"/>
              <a:t>的</a:t>
            </a:r>
            <a:r>
              <a:rPr lang="en-US" altLang="zh-CN" dirty="0" smtClean="0"/>
              <a:t>overview</a:t>
            </a:r>
          </a:p>
          <a:p>
            <a:r>
              <a:rPr kumimoji="1" lang="zh-CN" altLang="en-US" dirty="0"/>
              <a:t>扩大了</a:t>
            </a:r>
            <a:r>
              <a:rPr kumimoji="1" lang="zh-CN" altLang="en-US" dirty="0" smtClean="0"/>
              <a:t>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smtClean="0"/>
              <a:t>下图是一个</a:t>
            </a:r>
            <a:r>
              <a:rPr lang="en-US" altLang="zh-CN" dirty="0" smtClean="0"/>
              <a:t>IVI</a:t>
            </a:r>
            <a:r>
              <a:rPr lang="zh-CN" altLang="en-US" dirty="0" smtClean="0"/>
              <a:t>的</a:t>
            </a:r>
            <a:r>
              <a:rPr lang="en-US" altLang="zh-CN" b="1" dirty="0" smtClean="0">
                <a:solidFill>
                  <a:srgbClr val="FF0000"/>
                </a:solidFill>
              </a:rPr>
              <a:t>Security architecture Diagram</a:t>
            </a:r>
            <a:r>
              <a:rPr lang="zh-CN" altLang="en-US" dirty="0" smtClean="0"/>
              <a:t>，和上面两张图挺像，</a:t>
            </a:r>
            <a:endParaRPr lang="en-US" altLang="zh-CN" dirty="0" smtClean="0"/>
          </a:p>
          <a:p>
            <a:r>
              <a:rPr kumimoji="1" lang="zh-CN" altLang="en-US" dirty="0" smtClean="0"/>
              <a:t>更加具体，描述的是</a:t>
            </a:r>
            <a:r>
              <a:rPr kumimoji="1" lang="en-US" altLang="zh-CN" dirty="0" smtClean="0"/>
              <a:t>SW</a:t>
            </a:r>
            <a:r>
              <a:rPr kumimoji="1" lang="zh-CN" altLang="en-US" dirty="0" smtClean="0"/>
              <a:t>面上哪个</a:t>
            </a:r>
            <a:r>
              <a:rPr kumimoji="1" lang="en-US" altLang="zh-CN" dirty="0" smtClean="0"/>
              <a:t>OS</a:t>
            </a:r>
            <a:r>
              <a:rPr lang="zh-CN" altLang="en-US" dirty="0" smtClean="0"/>
              <a:t>上有什么</a:t>
            </a:r>
            <a:r>
              <a:rPr lang="en-US" altLang="zh-CN" dirty="0" smtClean="0"/>
              <a:t>component</a:t>
            </a:r>
            <a:r>
              <a:rPr lang="zh-CN" altLang="en-US" dirty="0" smtClean="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t>这一页的图挺有学习价值的，自己做这些图是</a:t>
            </a:r>
            <a:r>
              <a:rPr kumimoji="1" lang="en-US" altLang="zh-CN" dirty="0" smtClean="0"/>
              <a:t>Embedded System</a:t>
            </a:r>
            <a:r>
              <a:rPr lang="zh-CN" altLang="en-US" dirty="0"/>
              <a:t> </a:t>
            </a:r>
            <a:r>
              <a:rPr kumimoji="1" lang="en-US" altLang="zh-CN" dirty="0" smtClean="0"/>
              <a:t>Architect</a:t>
            </a:r>
            <a:r>
              <a:rPr kumimoji="1" lang="zh-CN" altLang="en-US" dirty="0" smtClean="0"/>
              <a:t>应该有的基本能力</a:t>
            </a:r>
            <a:endParaRPr kumimoji="1" lang="en-US" altLang="zh-CN" dirty="0" smtClean="0"/>
          </a:p>
          <a:p>
            <a:r>
              <a:rPr lang="zh-CN" altLang="en-US" dirty="0" smtClean="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smtClean="0"/>
              <a:t>下图是</a:t>
            </a:r>
            <a:r>
              <a:rPr kumimoji="1" lang="en-US" altLang="zh-CN" sz="1400" dirty="0" smtClean="0"/>
              <a:t>IVI</a:t>
            </a:r>
            <a:r>
              <a:rPr kumimoji="1" lang="zh-CN" altLang="en-US" sz="1400" dirty="0" smtClean="0"/>
              <a:t>的</a:t>
            </a:r>
            <a:r>
              <a:rPr kumimoji="1" lang="en-US" altLang="zh-CN" sz="1400" dirty="0" smtClean="0"/>
              <a:t>OTA update</a:t>
            </a:r>
            <a:r>
              <a:rPr kumimoji="1" lang="zh-CN" altLang="en-US" sz="1400" dirty="0" smtClean="0"/>
              <a:t>时，</a:t>
            </a:r>
            <a:r>
              <a:rPr kumimoji="1" lang="en-US" altLang="zh-CN" sz="1400" dirty="0" smtClean="0"/>
              <a:t>RH850</a:t>
            </a:r>
            <a:r>
              <a:rPr lang="zh-CN" altLang="en-US" sz="1400" dirty="0" smtClean="0"/>
              <a:t>的</a:t>
            </a:r>
            <a:r>
              <a:rPr lang="en-US" altLang="zh-CN" sz="1400" dirty="0" smtClean="0"/>
              <a:t>Update sequence diagram (RH850</a:t>
            </a:r>
            <a:r>
              <a:rPr lang="zh-CN" altLang="en-US" sz="1400" dirty="0" smtClean="0"/>
              <a:t>是通过</a:t>
            </a:r>
            <a:r>
              <a:rPr lang="en-US" altLang="zh-CN" sz="1400" dirty="0" err="1" smtClean="0"/>
              <a:t>SoC</a:t>
            </a:r>
            <a:r>
              <a:rPr lang="zh-CN" altLang="en-US" sz="1400" dirty="0" smtClean="0"/>
              <a:t>拿到</a:t>
            </a:r>
            <a:r>
              <a:rPr lang="en-US" altLang="zh-CN" sz="1400" dirty="0" smtClean="0"/>
              <a:t>update data</a:t>
            </a:r>
            <a:r>
              <a:rPr lang="zh-CN" altLang="en-US" sz="1400" dirty="0" smtClean="0"/>
              <a:t>的</a:t>
            </a:r>
            <a:r>
              <a:rPr lang="en-US" altLang="zh-CN" sz="1400" dirty="0" smtClean="0"/>
              <a:t>)</a:t>
            </a:r>
            <a:r>
              <a:rPr lang="zh-CN" altLang="en-US" sz="1400" dirty="0" smtClean="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a:t>
            </a:r>
            <a:r>
              <a:rPr kumimoji="1" lang="zh-CN" altLang="en-US" dirty="0" smtClean="0"/>
              <a:t>能，正确的理解是</a:t>
            </a:r>
            <a:r>
              <a:rPr kumimoji="1" lang="en-US" altLang="zh-CN" dirty="0" err="1" smtClean="0"/>
              <a:t>eMMC</a:t>
            </a:r>
            <a:r>
              <a:rPr kumimoji="1" lang="zh-CN" altLang="en-US" dirty="0" smtClean="0"/>
              <a:t>之中有个</a:t>
            </a:r>
            <a:r>
              <a:rPr kumimoji="1" lang="en-US" altLang="zh-CN" dirty="0" smtClean="0"/>
              <a:t>partition</a:t>
            </a:r>
            <a:r>
              <a:rPr kumimoji="1" lang="zh-CN" altLang="en-US" dirty="0" smtClean="0"/>
              <a:t>是</a:t>
            </a:r>
            <a:r>
              <a:rPr kumimoji="1" lang="en-US" altLang="zh-CN" dirty="0" smtClean="0"/>
              <a:t>RPMB</a:t>
            </a:r>
            <a:r>
              <a:rPr kumimoji="1" lang="en-US" altLang="ja-JP" dirty="0"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smtClean="0"/>
              <a:t>eMMC</a:t>
            </a:r>
            <a:r>
              <a:rPr kumimoji="1" lang="zh-CN" altLang="en-US" dirty="0" smtClean="0"/>
              <a:t>中有多个</a:t>
            </a:r>
            <a:r>
              <a:rPr kumimoji="1" lang="en-US" altLang="zh-CN" dirty="0" smtClean="0"/>
              <a:t>partition</a:t>
            </a:r>
            <a:r>
              <a:rPr lang="zh-CN" altLang="en-US" dirty="0" smtClean="0"/>
              <a:t>，但</a:t>
            </a:r>
            <a:r>
              <a:rPr kumimoji="1" lang="zh-CN" altLang="en-US" dirty="0" smtClean="0"/>
              <a:t>只有这个</a:t>
            </a:r>
            <a:r>
              <a:rPr kumimoji="1" lang="en-US" altLang="zh-CN" dirty="0" smtClean="0"/>
              <a:t>partition</a:t>
            </a:r>
            <a:r>
              <a:rPr kumimoji="1" lang="zh-CN" altLang="en-US" dirty="0" smtClean="0"/>
              <a:t>可以</a:t>
            </a:r>
            <a:r>
              <a:rPr kumimoji="1" lang="en-US" altLang="zh-CN" dirty="0" smtClean="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smtClean="0">
                <a:solidFill>
                  <a:srgbClr val="FF0000"/>
                </a:solidFill>
              </a:rPr>
              <a:t>OP-TEE</a:t>
            </a:r>
            <a:r>
              <a:rPr kumimoji="1" lang="en-US" altLang="ja-JP" dirty="0" smtClean="0"/>
              <a:t>: open source trusted execution environment, </a:t>
            </a:r>
            <a:r>
              <a:rPr lang="zh-CN" altLang="en-US" dirty="0" smtClean="0"/>
              <a:t>在</a:t>
            </a:r>
            <a:r>
              <a:rPr lang="en-US" altLang="zh-CN" dirty="0" err="1" smtClean="0"/>
              <a:t>TrustZone</a:t>
            </a:r>
            <a:r>
              <a:rPr lang="zh-CN" altLang="en-US" dirty="0" smtClean="0"/>
              <a:t>中运行的</a:t>
            </a:r>
            <a:r>
              <a:rPr lang="en-US" altLang="zh-CN" dirty="0" smtClean="0"/>
              <a:t>OS</a:t>
            </a:r>
            <a:r>
              <a:rPr lang="zh-CN" altLang="en-US" dirty="0" smtClean="0"/>
              <a:t>，可以在</a:t>
            </a:r>
            <a:r>
              <a:rPr lang="en-US" altLang="zh-CN" dirty="0" err="1" smtClean="0"/>
              <a:t>Renesas</a:t>
            </a:r>
            <a:r>
              <a:rPr lang="zh-CN" altLang="en-US" dirty="0" smtClean="0"/>
              <a:t>的</a:t>
            </a:r>
            <a:r>
              <a:rPr lang="en-US" altLang="zh-CN" dirty="0" smtClean="0"/>
              <a:t>R-Car</a:t>
            </a:r>
            <a:r>
              <a:rPr lang="zh-CN" altLang="en-US" dirty="0" smtClean="0"/>
              <a:t>系列</a:t>
            </a:r>
            <a:r>
              <a:rPr lang="en-US" altLang="zh-CN" dirty="0" err="1" smtClean="0"/>
              <a:t>SoC</a:t>
            </a:r>
            <a:r>
              <a:rPr lang="zh-CN" altLang="en-US" dirty="0" smtClean="0"/>
              <a:t>的</a:t>
            </a:r>
            <a:r>
              <a:rPr lang="en-US" altLang="zh-CN" dirty="0" err="1" smtClean="0"/>
              <a:t>TurstZone</a:t>
            </a:r>
            <a:r>
              <a:rPr lang="zh-CN" altLang="en-US" dirty="0" smtClean="0"/>
              <a:t>上跑的</a:t>
            </a:r>
            <a:r>
              <a:rPr lang="en-US" altLang="zh-CN" dirty="0" smtClean="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a:t>
            </a:r>
            <a:r>
              <a:rPr lang="en-US" altLang="ja-JP" dirty="0" smtClean="0"/>
              <a:t>TPM‘s </a:t>
            </a:r>
            <a:r>
              <a:rPr lang="en-US" altLang="ja-JP" dirty="0"/>
              <a:t>technical specification was written by a computer industry consortium called Trusted Computing Group (</a:t>
            </a:r>
            <a:r>
              <a:rPr lang="en-US" altLang="ja-JP" b="1" dirty="0">
                <a:solidFill>
                  <a:srgbClr val="FF0000"/>
                </a:solidFill>
              </a:rPr>
              <a:t>TCG</a:t>
            </a:r>
            <a:r>
              <a:rPr lang="en-US" altLang="ja-JP" dirty="0"/>
              <a:t>). </a:t>
            </a:r>
            <a:endParaRPr lang="en-US" altLang="ja-JP" dirty="0" smtClean="0"/>
          </a:p>
          <a:p>
            <a:r>
              <a:rPr lang="en-US" altLang="ja-JP" dirty="0" smtClean="0"/>
              <a:t>Infineon</a:t>
            </a:r>
            <a:r>
              <a:rPr lang="zh-CN" altLang="en-US" dirty="0" smtClean="0"/>
              <a:t>生产这种</a:t>
            </a:r>
            <a:r>
              <a:rPr lang="en-US" altLang="zh-CN" dirty="0" smtClean="0"/>
              <a:t>TPM module</a:t>
            </a:r>
            <a:r>
              <a:rPr lang="zh-CN" altLang="en-US" dirty="0" smtClean="0"/>
              <a:t>，</a:t>
            </a:r>
            <a:r>
              <a:rPr lang="en-US" altLang="zh-CN" dirty="0" smtClean="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smtClean="0"/>
              <a:t>关于</a:t>
            </a:r>
            <a:r>
              <a:rPr lang="en-US" altLang="zh-CN" dirty="0" err="1" smtClean="0"/>
              <a:t>trustzone</a:t>
            </a:r>
            <a:r>
              <a:rPr lang="zh-CN" altLang="en-US" dirty="0" smtClean="0"/>
              <a:t>的认知更新一下，</a:t>
            </a:r>
            <a:r>
              <a:rPr lang="en-US" altLang="zh-CN" dirty="0" err="1" smtClean="0"/>
              <a:t>SoC</a:t>
            </a:r>
            <a:r>
              <a:rPr lang="zh-CN" altLang="en-US" dirty="0" smtClean="0"/>
              <a:t>的</a:t>
            </a:r>
            <a:r>
              <a:rPr lang="en-US" altLang="zh-CN" dirty="0" smtClean="0"/>
              <a:t>memory</a:t>
            </a:r>
            <a:r>
              <a:rPr lang="zh-CN" altLang="en-US" dirty="0" smtClean="0"/>
              <a:t>有</a:t>
            </a:r>
            <a:r>
              <a:rPr lang="en-US" altLang="zh-CN" dirty="0" smtClean="0"/>
              <a:t>normal world</a:t>
            </a:r>
            <a:r>
              <a:rPr lang="zh-CN" altLang="en-US" dirty="0" smtClean="0"/>
              <a:t>用</a:t>
            </a:r>
            <a:r>
              <a:rPr lang="en-US" altLang="zh-CN" dirty="0" smtClean="0"/>
              <a:t>memory</a:t>
            </a:r>
            <a:r>
              <a:rPr lang="zh-CN" altLang="en-US" dirty="0" smtClean="0"/>
              <a:t>和</a:t>
            </a:r>
            <a:r>
              <a:rPr lang="en-US" altLang="zh-CN" dirty="0" smtClean="0"/>
              <a:t>secure world</a:t>
            </a:r>
            <a:r>
              <a:rPr lang="zh-CN" altLang="en-US" dirty="0" smtClean="0"/>
              <a:t>用</a:t>
            </a:r>
            <a:r>
              <a:rPr lang="en-US" altLang="zh-CN" dirty="0" smtClean="0"/>
              <a:t>memory</a:t>
            </a:r>
            <a:r>
              <a:rPr lang="zh-CN" altLang="en-US" dirty="0" smtClean="0"/>
              <a:t>，这两种</a:t>
            </a:r>
            <a:r>
              <a:rPr lang="en-US" altLang="zh-CN" dirty="0" smtClean="0"/>
              <a:t>memory</a:t>
            </a:r>
            <a:r>
              <a:rPr lang="zh-CN" altLang="en-US" dirty="0" smtClean="0"/>
              <a:t>有</a:t>
            </a:r>
            <a:r>
              <a:rPr lang="en-US" altLang="zh-CN" dirty="0" smtClean="0"/>
              <a:t>Hardware</a:t>
            </a:r>
            <a:r>
              <a:rPr lang="zh-CN" altLang="en-US" dirty="0" smtClean="0"/>
              <a:t>限制不能共享；</a:t>
            </a:r>
            <a:endParaRPr lang="en-US" altLang="zh-CN" dirty="0" smtClean="0"/>
          </a:p>
          <a:p>
            <a:r>
              <a:rPr lang="zh-CN" altLang="en-US" dirty="0" smtClean="0"/>
              <a:t>除此之外还有</a:t>
            </a:r>
            <a:r>
              <a:rPr lang="en-US" altLang="zh-CN" dirty="0" smtClean="0"/>
              <a:t>shared memory</a:t>
            </a:r>
            <a:r>
              <a:rPr lang="zh-CN" altLang="en-US" dirty="0" smtClean="0"/>
              <a:t>，这种</a:t>
            </a:r>
            <a:r>
              <a:rPr lang="en-US" altLang="zh-CN" dirty="0" smtClean="0"/>
              <a:t>memory</a:t>
            </a:r>
            <a:r>
              <a:rPr lang="zh-CN" altLang="en-US" dirty="0" smtClean="0"/>
              <a:t>可以用来在</a:t>
            </a:r>
            <a:r>
              <a:rPr lang="en-US" altLang="zh-CN" dirty="0" smtClean="0"/>
              <a:t>normal</a:t>
            </a:r>
            <a:r>
              <a:rPr lang="zh-CN" altLang="en-US" dirty="0" smtClean="0"/>
              <a:t>和</a:t>
            </a:r>
            <a:r>
              <a:rPr lang="en-US" altLang="zh-CN" dirty="0" smtClean="0"/>
              <a:t>secure</a:t>
            </a:r>
            <a:r>
              <a:rPr lang="zh-CN" altLang="en-US" dirty="0" smtClean="0"/>
              <a:t> </a:t>
            </a:r>
            <a:r>
              <a:rPr lang="en-US" altLang="zh-CN" dirty="0" smtClean="0"/>
              <a:t>world</a:t>
            </a:r>
            <a:r>
              <a:rPr lang="zh-CN" altLang="en-US" dirty="0" smtClean="0"/>
              <a:t>之间交换</a:t>
            </a:r>
            <a:r>
              <a:rPr lang="en-US" altLang="zh-CN" dirty="0" smtClean="0"/>
              <a:t>data</a:t>
            </a:r>
          </a:p>
          <a:p>
            <a:r>
              <a:rPr lang="zh-CN" altLang="en-US" dirty="0" smtClean="0"/>
              <a:t>一个</a:t>
            </a:r>
            <a:r>
              <a:rPr lang="en-US" altLang="zh-CN" dirty="0" err="1" smtClean="0"/>
              <a:t>SoC</a:t>
            </a:r>
            <a:r>
              <a:rPr lang="zh-CN" altLang="en-US" dirty="0" smtClean="0"/>
              <a:t>一般有多个</a:t>
            </a:r>
            <a:r>
              <a:rPr lang="en-US" altLang="zh-CN" dirty="0" smtClean="0"/>
              <a:t>CPU core</a:t>
            </a:r>
            <a:r>
              <a:rPr lang="zh-CN" altLang="en-US" dirty="0" smtClean="0"/>
              <a:t>，可以设置一个或者多个</a:t>
            </a:r>
            <a:r>
              <a:rPr lang="en-US" altLang="zh-CN" dirty="0" smtClean="0"/>
              <a:t>CPU core</a:t>
            </a:r>
            <a:r>
              <a:rPr lang="zh-CN" altLang="en-US" dirty="0" smtClean="0"/>
              <a:t>来执行</a:t>
            </a:r>
            <a:r>
              <a:rPr lang="en-US" altLang="zh-CN" dirty="0" smtClean="0"/>
              <a:t>secure world memory</a:t>
            </a:r>
            <a:r>
              <a:rPr lang="zh-CN" altLang="en-US" dirty="0" smtClean="0"/>
              <a:t>上的数据，</a:t>
            </a:r>
            <a:r>
              <a:rPr lang="en-US" altLang="zh-CN" dirty="0" smtClean="0"/>
              <a:t>EL3</a:t>
            </a:r>
            <a:r>
              <a:rPr lang="zh-CN" altLang="en-US" dirty="0" smtClean="0"/>
              <a:t>上的</a:t>
            </a:r>
            <a:r>
              <a:rPr lang="en-US" altLang="zh-CN" dirty="0" smtClean="0"/>
              <a:t>monitor</a:t>
            </a:r>
            <a:r>
              <a:rPr lang="zh-CN" altLang="en-US" dirty="0" smtClean="0"/>
              <a:t>负责管理</a:t>
            </a:r>
            <a:r>
              <a:rPr lang="en-US" altLang="zh-CN" dirty="0" smtClean="0"/>
              <a:t>CPU core</a:t>
            </a:r>
            <a:r>
              <a:rPr lang="zh-CN" altLang="en-US" dirty="0" smtClean="0"/>
              <a:t>什么时候执行</a:t>
            </a:r>
            <a:r>
              <a:rPr lang="en-US" altLang="zh-CN" dirty="0" smtClean="0"/>
              <a:t>normal world</a:t>
            </a:r>
            <a:r>
              <a:rPr lang="zh-CN" altLang="en-US" dirty="0" smtClean="0"/>
              <a:t>的数据，什么时候执行</a:t>
            </a:r>
            <a:r>
              <a:rPr lang="en-US" altLang="zh-CN" dirty="0" smtClean="0"/>
              <a:t>secure world</a:t>
            </a:r>
            <a:r>
              <a:rPr lang="zh-CN" altLang="en-US" dirty="0" smtClean="0"/>
              <a:t>的数据</a:t>
            </a:r>
            <a:endParaRPr lang="en-US" altLang="zh-CN" dirty="0" smtClean="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xmlns=""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
        <p:nvSpPr>
          <p:cNvPr id="4" name="テキスト ボックス 3"/>
          <p:cNvSpPr txBox="1"/>
          <p:nvPr/>
        </p:nvSpPr>
        <p:spPr>
          <a:xfrm>
            <a:off x="18729" y="4614902"/>
            <a:ext cx="6839272" cy="2308324"/>
          </a:xfrm>
          <a:prstGeom prst="rect">
            <a:avLst/>
          </a:prstGeom>
          <a:noFill/>
        </p:spPr>
        <p:txBody>
          <a:bodyPr wrap="square" rtlCol="0">
            <a:spAutoFit/>
          </a:bodyPr>
          <a:lstStyle/>
          <a:p>
            <a:r>
              <a:rPr kumimoji="1" lang="ja-JP" altLang="en-US" dirty="0" smtClean="0"/>
              <a:t>特許</a:t>
            </a:r>
            <a:r>
              <a:rPr kumimoji="1" lang="en-US" altLang="ja-JP" dirty="0" smtClean="0"/>
              <a:t>(patent)</a:t>
            </a:r>
            <a:r>
              <a:rPr kumimoji="1" lang="ja-JP" altLang="en-US" dirty="0" smtClean="0"/>
              <a:t>：</a:t>
            </a:r>
            <a:r>
              <a:rPr kumimoji="1" lang="zh-CN" altLang="en-US" dirty="0" smtClean="0"/>
              <a:t>拿不到</a:t>
            </a:r>
            <a:r>
              <a:rPr lang="ja-JP" altLang="en-US" dirty="0"/>
              <a:t>登録</a:t>
            </a:r>
            <a:r>
              <a:rPr lang="ja-JP" altLang="en-US" dirty="0" smtClean="0"/>
              <a:t>番号</a:t>
            </a:r>
            <a:r>
              <a:rPr lang="zh-CN" altLang="en-US" dirty="0" smtClean="0"/>
              <a:t>的话，特许对我一点用都没有</a:t>
            </a:r>
            <a:r>
              <a:rPr lang="en-US" altLang="zh-CN" smtClean="0"/>
              <a:t>…</a:t>
            </a:r>
            <a:endParaRPr kumimoji="1" lang="en-US" altLang="ja-JP" dirty="0" smtClean="0"/>
          </a:p>
          <a:p>
            <a:pPr marL="285750" indent="-285750">
              <a:buFont typeface="Arial" panose="020B0604020202020204" pitchFamily="34" charset="0"/>
              <a:buChar char="•"/>
            </a:pPr>
            <a:r>
              <a:rPr lang="ja-JP" altLang="en-US" dirty="0" smtClean="0"/>
              <a:t>番号について</a:t>
            </a:r>
            <a:endParaRPr lang="en-US" altLang="ja-JP" dirty="0" smtClean="0"/>
          </a:p>
          <a:p>
            <a:pPr marL="742950" lvl="1" indent="-285750">
              <a:buFont typeface="Arial" panose="020B0604020202020204" pitchFamily="34" charset="0"/>
              <a:buChar char="•"/>
            </a:pPr>
            <a:r>
              <a:rPr lang="ja-JP" altLang="en-US" dirty="0"/>
              <a:t>出願</a:t>
            </a:r>
            <a:r>
              <a:rPr lang="ja-JP" altLang="en-US" dirty="0" smtClean="0"/>
              <a:t>番号：</a:t>
            </a:r>
            <a:r>
              <a:rPr lang="zh-CN" altLang="en-US" dirty="0" smtClean="0"/>
              <a:t>向特许局提出申请后就拿到的号码</a:t>
            </a:r>
            <a:endParaRPr lang="en-US" altLang="ja-JP" dirty="0" smtClean="0"/>
          </a:p>
          <a:p>
            <a:pPr marL="742950" lvl="1" indent="-285750">
              <a:buFont typeface="Arial" panose="020B0604020202020204" pitchFamily="34" charset="0"/>
              <a:buChar char="•"/>
            </a:pPr>
            <a:r>
              <a:rPr lang="ja-JP" altLang="en-US" dirty="0"/>
              <a:t>公開・公表</a:t>
            </a:r>
            <a:r>
              <a:rPr lang="ja-JP" altLang="en-US" dirty="0" smtClean="0"/>
              <a:t>番号：出願</a:t>
            </a:r>
            <a:r>
              <a:rPr lang="zh-CN" altLang="en-US" dirty="0" smtClean="0"/>
              <a:t>后，如果没有文件不足，在</a:t>
            </a:r>
            <a:r>
              <a:rPr lang="en-US" altLang="zh-CN" dirty="0" smtClean="0"/>
              <a:t>1</a:t>
            </a:r>
            <a:r>
              <a:rPr lang="zh-CN" altLang="en-US" dirty="0" smtClean="0"/>
              <a:t>年</a:t>
            </a:r>
            <a:r>
              <a:rPr lang="en-US" altLang="zh-CN" dirty="0" smtClean="0"/>
              <a:t>6</a:t>
            </a:r>
            <a:r>
              <a:rPr lang="zh-CN" altLang="en-US" dirty="0" smtClean="0"/>
              <a:t>个月之后会自动公开</a:t>
            </a:r>
            <a:endParaRPr lang="en-US" altLang="ja-JP" dirty="0" smtClean="0"/>
          </a:p>
          <a:p>
            <a:pPr marL="742950" lvl="1" indent="-285750">
              <a:buFont typeface="Arial" panose="020B0604020202020204" pitchFamily="34" charset="0"/>
              <a:buChar char="•"/>
            </a:pPr>
            <a:r>
              <a:rPr lang="ja-JP" altLang="en-US" dirty="0"/>
              <a:t>登録</a:t>
            </a:r>
            <a:r>
              <a:rPr lang="ja-JP" altLang="en-US" dirty="0" smtClean="0"/>
              <a:t>番号：</a:t>
            </a:r>
            <a:r>
              <a:rPr lang="zh-CN" altLang="en-US" dirty="0" smtClean="0"/>
              <a:t>在</a:t>
            </a:r>
            <a:r>
              <a:rPr lang="ja-JP" altLang="en-US" dirty="0" smtClean="0"/>
              <a:t>出願</a:t>
            </a:r>
            <a:r>
              <a:rPr lang="zh-CN" altLang="en-US" dirty="0" smtClean="0"/>
              <a:t>后，如果</a:t>
            </a:r>
            <a:r>
              <a:rPr lang="ja-JP" altLang="en-US" dirty="0" smtClean="0"/>
              <a:t>出願</a:t>
            </a:r>
            <a:r>
              <a:rPr lang="zh-CN" altLang="en-US" dirty="0" smtClean="0"/>
              <a:t>公司或个人要求接受审查，则进入漫长的审查过程，审查通过后，</a:t>
            </a:r>
            <a:r>
              <a:rPr lang="en-US" altLang="zh-CN" dirty="0" smtClean="0"/>
              <a:t>patent</a:t>
            </a:r>
            <a:r>
              <a:rPr lang="zh-CN" altLang="en-US" dirty="0" smtClean="0"/>
              <a:t>正式登陆，才有特许权力，参有这个号码</a:t>
            </a:r>
            <a:endParaRPr kumimoji="1" lang="ja-JP" altLang="en-US" dirty="0"/>
          </a:p>
        </p:txBody>
      </p:sp>
      <p:pic>
        <p:nvPicPr>
          <p:cNvPr id="21506" name="Picture 2" descr="http://www.isokanet.com/tokususu/NewFiles/f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4" y="7164288"/>
            <a:ext cx="2901890" cy="44087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2730479" y="7308304"/>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出願</a:t>
            </a:r>
            <a:r>
              <a:rPr lang="ja-JP" altLang="en-US" sz="1200" dirty="0" smtClean="0"/>
              <a:t>番号</a:t>
            </a:r>
            <a:r>
              <a:rPr lang="zh-CN" altLang="en-US" sz="1200" dirty="0" smtClean="0"/>
              <a:t>在这拿到</a:t>
            </a:r>
            <a:endParaRPr lang="ja-JP" altLang="en-US" sz="1200" dirty="0"/>
          </a:p>
        </p:txBody>
      </p:sp>
      <p:sp>
        <p:nvSpPr>
          <p:cNvPr id="12" name="正方形/長方形 11"/>
          <p:cNvSpPr/>
          <p:nvPr/>
        </p:nvSpPr>
        <p:spPr>
          <a:xfrm>
            <a:off x="3072894" y="8604448"/>
            <a:ext cx="1800493"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公開・公表番号</a:t>
            </a:r>
            <a:r>
              <a:rPr lang="zh-CN" altLang="en-US" sz="1200" dirty="0" smtClean="0"/>
              <a:t>在这拿到</a:t>
            </a:r>
            <a:endParaRPr lang="ja-JP" altLang="en-US" sz="1200" dirty="0"/>
          </a:p>
        </p:txBody>
      </p:sp>
      <p:sp>
        <p:nvSpPr>
          <p:cNvPr id="13" name="正方形/長方形 12"/>
          <p:cNvSpPr/>
          <p:nvPr/>
        </p:nvSpPr>
        <p:spPr>
          <a:xfrm>
            <a:off x="3072894" y="11196736"/>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登録番号</a:t>
            </a:r>
            <a:r>
              <a:rPr lang="zh-CN" altLang="en-US" sz="1200" dirty="0" smtClean="0"/>
              <a:t>在这拿到</a:t>
            </a:r>
            <a:endParaRPr lang="ja-JP" altLang="en-US" sz="1200" dirty="0"/>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54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xmlns=""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xmlns=""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xmlns=""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xmlns=""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xmlns=""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xmlns=""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xmlns=""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xmlns=""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xmlns=""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xmlns=""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xmlns=""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xmlns=""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xmlns=""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xmlns=""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xmlns=""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xmlns=""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xmlns=""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xmlns=""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xmlns=""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xmlns=""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xmlns=""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xmlns=""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xmlns=""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xmlns=""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smtClean="0"/>
              <a:t>SRAM</a:t>
            </a:r>
            <a:r>
              <a:rPr kumimoji="1" lang="zh-CN" altLang="en-US" dirty="0" smtClean="0"/>
              <a:t>和</a:t>
            </a:r>
            <a:r>
              <a:rPr kumimoji="1" lang="en-US" altLang="zh-CN" dirty="0" smtClean="0"/>
              <a:t>DRAM</a:t>
            </a:r>
            <a:r>
              <a:rPr kumimoji="1" lang="zh-CN" altLang="en-US" dirty="0" smtClean="0"/>
              <a:t>的区别和用途见后</a:t>
            </a:r>
            <a:endParaRPr kumimoji="1" lang="en-US" altLang="zh-CN" dirty="0" smtClean="0"/>
          </a:p>
          <a:p>
            <a:r>
              <a:rPr lang="zh-CN" altLang="en-US" dirty="0"/>
              <a:t>在</a:t>
            </a:r>
            <a:r>
              <a:rPr lang="zh-CN" altLang="en-US" dirty="0" smtClean="0"/>
              <a:t>嵌入式中，</a:t>
            </a:r>
            <a:r>
              <a:rPr lang="en-US" altLang="zh-CN" dirty="0" smtClean="0"/>
              <a:t>DRAM</a:t>
            </a:r>
            <a:r>
              <a:rPr lang="zh-CN" altLang="en-US" dirty="0" smtClean="0"/>
              <a:t>的种类一般是</a:t>
            </a:r>
            <a:r>
              <a:rPr lang="en-US" altLang="zh-CN" b="1" dirty="0" smtClean="0">
                <a:solidFill>
                  <a:srgbClr val="FF0000"/>
                </a:solidFill>
              </a:rPr>
              <a:t>LPDDR</a:t>
            </a:r>
            <a:r>
              <a:rPr lang="en-US" altLang="zh-CN" dirty="0" smtClean="0">
                <a:solidFill>
                  <a:srgbClr val="FF0000"/>
                </a:solidFill>
              </a:rPr>
              <a:t> </a:t>
            </a:r>
            <a:r>
              <a:rPr lang="en-US" altLang="zh-CN" dirty="0" smtClean="0"/>
              <a:t>(low power DDR)</a:t>
            </a:r>
            <a:endParaRPr kumimoji="1" lang="en-US" altLang="zh-CN" dirty="0" smtClean="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smtClean="0">
                <a:solidFill>
                  <a:srgbClr val="FF0000"/>
                </a:solidFill>
              </a:rPr>
              <a:t>GDDR</a:t>
            </a:r>
            <a:r>
              <a:rPr kumimoji="1" lang="en-US" altLang="ja-JP" dirty="0" smtClean="0"/>
              <a:t>: graphic double date rate</a:t>
            </a:r>
          </a:p>
          <a:p>
            <a:pPr marL="285750" indent="-285750">
              <a:buFont typeface="Arial" panose="020B0604020202020204" pitchFamily="34" charset="0"/>
              <a:buChar char="•"/>
            </a:pPr>
            <a:r>
              <a:rPr lang="zh-CN" altLang="en-US" dirty="0" smtClean="0"/>
              <a:t>专门为</a:t>
            </a:r>
            <a:r>
              <a:rPr lang="en-US" altLang="zh-CN" dirty="0" smtClean="0"/>
              <a:t>GPU</a:t>
            </a:r>
            <a:r>
              <a:rPr lang="zh-CN" altLang="en-US" dirty="0" smtClean="0"/>
              <a:t>设计的</a:t>
            </a:r>
            <a:r>
              <a:rPr lang="en-US" altLang="zh-CN" dirty="0" smtClean="0"/>
              <a:t>memory</a:t>
            </a:r>
            <a:r>
              <a:rPr lang="zh-CN" altLang="en-US" dirty="0" smtClean="0"/>
              <a:t>，一般来说比</a:t>
            </a:r>
            <a:r>
              <a:rPr lang="en-US" altLang="zh-CN" dirty="0" smtClean="0"/>
              <a:t>CPU</a:t>
            </a:r>
            <a:r>
              <a:rPr lang="zh-CN" altLang="en-US" dirty="0" smtClean="0"/>
              <a:t>用的</a:t>
            </a:r>
            <a:r>
              <a:rPr lang="en-US" altLang="zh-CN" dirty="0" smtClean="0"/>
              <a:t>memory</a:t>
            </a:r>
            <a:r>
              <a:rPr lang="zh-CN" altLang="en-US" dirty="0" smtClean="0"/>
              <a:t>要快很多，原理不明</a:t>
            </a:r>
            <a:endParaRPr lang="en-US" altLang="zh-CN" dirty="0" smtClean="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029"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xmlns=""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xmlns=""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smtClean="0"/>
              <a:t>Block diagram</a:t>
            </a:r>
            <a:r>
              <a:rPr kumimoji="1" lang="en-US" altLang="ja-JP" dirty="0" smtClean="0"/>
              <a:t>, </a:t>
            </a:r>
            <a:r>
              <a:rPr kumimoji="1" lang="en-US" altLang="zh-CN" dirty="0" err="1" smtClean="0"/>
              <a:t>SoC</a:t>
            </a:r>
            <a:r>
              <a:rPr kumimoji="1" lang="zh-CN" altLang="en-US" dirty="0" smtClean="0"/>
              <a:t>的硬件</a:t>
            </a:r>
            <a:r>
              <a:rPr kumimoji="1" lang="en-US" altLang="zh-CN" dirty="0" err="1" smtClean="0"/>
              <a:t>blcok</a:t>
            </a:r>
            <a:r>
              <a:rPr lang="zh-CN" altLang="en-US" dirty="0"/>
              <a:t>图</a:t>
            </a:r>
            <a:endParaRPr kumimoji="1" lang="en-US" altLang="ja-JP" dirty="0" smtClean="0"/>
          </a:p>
          <a:p>
            <a:pPr marL="285750" indent="-285750">
              <a:buFont typeface="Arial" panose="020B0604020202020204" pitchFamily="34" charset="0"/>
              <a:buChar char="•"/>
            </a:pPr>
            <a:r>
              <a:rPr lang="zh-CN" altLang="en-US" dirty="0" smtClean="0"/>
              <a:t>经常出现在</a:t>
            </a:r>
            <a:r>
              <a:rPr lang="en-US" altLang="zh-CN" dirty="0" err="1" smtClean="0"/>
              <a:t>SoC</a:t>
            </a:r>
            <a:r>
              <a:rPr lang="zh-CN" altLang="en-US" dirty="0" smtClean="0"/>
              <a:t>的说明文档之中</a:t>
            </a:r>
            <a:endParaRPr lang="en-US" altLang="zh-CN" dirty="0" smtClean="0"/>
          </a:p>
          <a:p>
            <a:pPr marL="285750" indent="-285750">
              <a:buFont typeface="Arial" panose="020B0604020202020204" pitchFamily="34" charset="0"/>
              <a:buChar char="•"/>
            </a:pPr>
            <a:r>
              <a:rPr kumimoji="1" lang="en-US" altLang="zh-CN" dirty="0" err="1" smtClean="0"/>
              <a:t>SoC</a:t>
            </a:r>
            <a:r>
              <a:rPr lang="zh-CN" altLang="en-US" dirty="0" smtClean="0"/>
              <a:t>的上层概念是</a:t>
            </a:r>
            <a:r>
              <a:rPr lang="en-US" altLang="zh-CN" dirty="0" smtClean="0"/>
              <a:t>LSI</a:t>
            </a:r>
          </a:p>
          <a:p>
            <a:pPr marL="285750" indent="-285750">
              <a:buFont typeface="Arial" panose="020B0604020202020204" pitchFamily="34" charset="0"/>
              <a:buChar char="•"/>
            </a:pPr>
            <a:r>
              <a:rPr kumimoji="1" lang="zh-CN" altLang="en-US" dirty="0" smtClean="0"/>
              <a:t>左图中每一个</a:t>
            </a:r>
            <a:r>
              <a:rPr kumimoji="1" lang="en-US" altLang="zh-CN" dirty="0" smtClean="0"/>
              <a:t>block</a:t>
            </a:r>
            <a:r>
              <a:rPr kumimoji="1" lang="zh-CN" altLang="en-US" dirty="0" smtClean="0"/>
              <a:t>是一个</a:t>
            </a:r>
            <a:r>
              <a:rPr lang="zh-CN" altLang="en-US" dirty="0" smtClean="0"/>
              <a:t>“</a:t>
            </a:r>
            <a:r>
              <a:rPr lang="en-US" altLang="zh-CN" b="1" dirty="0" smtClean="0">
                <a:solidFill>
                  <a:srgbClr val="FF0000"/>
                </a:solidFill>
              </a:rPr>
              <a:t>IP core</a:t>
            </a:r>
            <a:r>
              <a:rPr lang="zh-CN" altLang="en-US" dirty="0" smtClean="0"/>
              <a:t>”</a:t>
            </a:r>
            <a:r>
              <a:rPr lang="en-US" altLang="zh-CN" dirty="0" smtClean="0"/>
              <a:t>(</a:t>
            </a:r>
            <a:r>
              <a:rPr lang="en-US" altLang="ja-JP" dirty="0"/>
              <a:t>intellectual property </a:t>
            </a:r>
            <a:r>
              <a:rPr lang="en-US" altLang="ja-JP" dirty="0" smtClean="0"/>
              <a:t>core</a:t>
            </a:r>
            <a:r>
              <a:rPr lang="en-US" altLang="zh-CN" dirty="0" smtClean="0"/>
              <a:t>),</a:t>
            </a:r>
            <a:r>
              <a:rPr lang="zh-CN" altLang="en-US" dirty="0" smtClean="0"/>
              <a:t>负责一个具体机能</a:t>
            </a:r>
            <a:endParaRPr lang="en-US" altLang="zh-CN" dirty="0" smtClean="0"/>
          </a:p>
          <a:p>
            <a:pPr marL="285750" indent="-285750">
              <a:buFont typeface="Arial" panose="020B0604020202020204" pitchFamily="34" charset="0"/>
              <a:buChar char="•"/>
            </a:pPr>
            <a:r>
              <a:rPr kumimoji="1" lang="zh-CN" altLang="en-US" dirty="0" smtClean="0"/>
              <a:t>但注意，左图是非常</a:t>
            </a:r>
            <a:r>
              <a:rPr kumimoji="1" lang="en-US" altLang="zh-CN" dirty="0" smtClean="0"/>
              <a:t>high level review</a:t>
            </a:r>
            <a:r>
              <a:rPr kumimoji="1" lang="zh-CN" altLang="en-US" dirty="0" smtClean="0"/>
              <a:t>的一张图，要具体的话能非常具体，其中</a:t>
            </a:r>
            <a:r>
              <a:rPr kumimoji="1" lang="en-US" altLang="zh-CN" dirty="0" smtClean="0"/>
              <a:t>secure engine</a:t>
            </a:r>
            <a:r>
              <a:rPr kumimoji="1" lang="zh-CN" altLang="en-US" dirty="0" smtClean="0"/>
              <a:t>的具体图见右</a:t>
            </a:r>
            <a:endParaRPr kumimoji="1" lang="en-US" altLang="zh-CN" dirty="0" smtClean="0"/>
          </a:p>
          <a:p>
            <a:pPr marL="285750" indent="-285750">
              <a:buFont typeface="Arial" panose="020B0604020202020204" pitchFamily="34" charset="0"/>
              <a:buChar char="•"/>
            </a:pPr>
            <a:r>
              <a:rPr lang="zh-CN" altLang="en-US" dirty="0" smtClean="0"/>
              <a:t>相对</a:t>
            </a:r>
            <a:r>
              <a:rPr lang="en-US" altLang="zh-CN" dirty="0" smtClean="0"/>
              <a:t>IP core</a:t>
            </a:r>
            <a:r>
              <a:rPr lang="zh-CN" altLang="en-US" dirty="0" smtClean="0"/>
              <a:t>，还有</a:t>
            </a:r>
            <a:r>
              <a:rPr lang="en-US" altLang="zh-CN" b="1" dirty="0" smtClean="0"/>
              <a:t>CPU core</a:t>
            </a:r>
            <a:r>
              <a:rPr lang="zh-CN" altLang="en-US" dirty="0" smtClean="0"/>
              <a:t>，或者叫</a:t>
            </a:r>
            <a:r>
              <a:rPr lang="en-US" altLang="zh-CN" b="1" dirty="0" smtClean="0"/>
              <a:t>general core</a:t>
            </a:r>
            <a:r>
              <a:rPr lang="zh-CN" altLang="en-US" dirty="0" smtClean="0"/>
              <a:t>，这种</a:t>
            </a:r>
            <a:r>
              <a:rPr lang="en-US" altLang="zh-CN" dirty="0" smtClean="0"/>
              <a:t>core</a:t>
            </a:r>
            <a:r>
              <a:rPr lang="zh-CN" altLang="en-US" dirty="0" smtClean="0"/>
              <a:t>和</a:t>
            </a:r>
            <a:r>
              <a:rPr lang="en-US" altLang="zh-CN" dirty="0" smtClean="0"/>
              <a:t>IP core</a:t>
            </a:r>
            <a:r>
              <a:rPr lang="zh-CN" altLang="en-US" dirty="0" smtClean="0"/>
              <a:t>的不同是，</a:t>
            </a:r>
            <a:r>
              <a:rPr lang="en-US" altLang="zh-CN" dirty="0" smtClean="0"/>
              <a:t>CPU core</a:t>
            </a:r>
            <a:r>
              <a:rPr lang="zh-CN" altLang="en-US" dirty="0" smtClean="0"/>
              <a:t>可以用来进行一般计算，而</a:t>
            </a:r>
            <a:r>
              <a:rPr lang="en-US" altLang="zh-CN" dirty="0" smtClean="0"/>
              <a:t>IP core</a:t>
            </a:r>
            <a:r>
              <a:rPr lang="zh-CN" altLang="en-US" dirty="0" smtClean="0"/>
              <a:t>的硬件构造不同，只能进行某种专门的工作</a:t>
            </a:r>
            <a:r>
              <a:rPr lang="en-US" altLang="zh-CN" dirty="0" smtClean="0"/>
              <a:t>(</a:t>
            </a:r>
            <a:r>
              <a:rPr lang="zh-CN" altLang="en-US" dirty="0" smtClean="0"/>
              <a:t>比如说</a:t>
            </a:r>
            <a:r>
              <a:rPr lang="en-US" altLang="zh-CN" dirty="0" smtClean="0"/>
              <a:t>secure core</a:t>
            </a:r>
            <a:r>
              <a:rPr lang="zh-CN" altLang="en-US" dirty="0" smtClean="0"/>
              <a:t>只能加密解密，</a:t>
            </a:r>
            <a:r>
              <a:rPr lang="en-US" altLang="zh-CN" dirty="0" smtClean="0"/>
              <a:t>display core</a:t>
            </a:r>
            <a:r>
              <a:rPr lang="zh-CN" altLang="en-US" dirty="0" smtClean="0"/>
              <a:t>只能负责把显示信息传给</a:t>
            </a:r>
            <a:r>
              <a:rPr lang="en-US" altLang="zh-CN" dirty="0" smtClean="0"/>
              <a:t>display</a:t>
            </a:r>
            <a:r>
              <a:rPr lang="zh-CN" altLang="en-US" dirty="0" smtClean="0"/>
              <a:t>，等</a:t>
            </a:r>
            <a:r>
              <a:rPr lang="en-US" altLang="zh-CN" dirty="0" smtClean="0"/>
              <a:t>)</a:t>
            </a:r>
            <a:endParaRPr kumimoji="1" lang="en-US" altLang="zh-CN"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28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xmlns=""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xmlns=""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xmlns=""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software package</a:t>
            </a:r>
            <a:r>
              <a:rPr kumimoji="1" lang="zh-CN" altLang="en-US" dirty="0" smtClean="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smtClean="0"/>
              <a:t>红色虚线</a:t>
            </a:r>
            <a:r>
              <a:rPr kumimoji="1" lang="en-US" altLang="zh-CN" sz="1200" dirty="0" smtClean="0"/>
              <a:t>box</a:t>
            </a:r>
            <a:r>
              <a:rPr kumimoji="1" lang="zh-CN" altLang="en-US" sz="1200" dirty="0" smtClean="0"/>
              <a:t>中的东西指在</a:t>
            </a:r>
            <a:r>
              <a:rPr kumimoji="1" lang="en-US" altLang="zh-CN" sz="1200" dirty="0" smtClean="0"/>
              <a:t>HU</a:t>
            </a:r>
            <a:r>
              <a:rPr kumimoji="1" lang="zh-CN" altLang="en-US" sz="1200" dirty="0" smtClean="0"/>
              <a:t>的</a:t>
            </a:r>
            <a:r>
              <a:rPr kumimoji="1" lang="en-US" altLang="zh-CN" sz="1200" dirty="0" err="1" smtClean="0"/>
              <a:t>TrustZone</a:t>
            </a:r>
            <a:r>
              <a:rPr kumimoji="1" lang="zh-CN" altLang="en-US" sz="1200" dirty="0" smtClean="0"/>
              <a:t>中</a:t>
            </a:r>
            <a:endParaRPr kumimoji="1" lang="en-US" altLang="zh-CN" sz="1200" dirty="0" smtClean="0"/>
          </a:p>
          <a:p>
            <a:pPr algn="r"/>
            <a:r>
              <a:rPr lang="zh-CN" altLang="en-US" sz="1200" dirty="0" smtClean="0"/>
              <a:t>事先</a:t>
            </a:r>
            <a:r>
              <a:rPr lang="en-US" altLang="zh-CN" sz="1200" dirty="0" smtClean="0"/>
              <a:t>OEM</a:t>
            </a:r>
            <a:r>
              <a:rPr lang="zh-CN" altLang="en-US" sz="1200" dirty="0" smtClean="0"/>
              <a:t>和</a:t>
            </a:r>
            <a:r>
              <a:rPr lang="en-US" altLang="zh-CN" sz="1200" dirty="0" smtClean="0"/>
              <a:t>HU</a:t>
            </a:r>
            <a:r>
              <a:rPr lang="zh-CN" altLang="en-US" sz="1200" dirty="0" smtClean="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为了减少传输量，不传整个</a:t>
            </a:r>
            <a:r>
              <a:rPr kumimoji="1" lang="en-US" altLang="zh-CN" sz="1050" dirty="0" smtClean="0"/>
              <a:t>package</a:t>
            </a:r>
            <a:r>
              <a:rPr kumimoji="1" lang="zh-CN" altLang="en-US" sz="1050" dirty="0" smtClean="0"/>
              <a:t>给</a:t>
            </a:r>
            <a:r>
              <a:rPr kumimoji="1" lang="en-US" altLang="zh-CN" sz="1050" dirty="0" smtClean="0"/>
              <a:t>OEM</a:t>
            </a:r>
          </a:p>
          <a:p>
            <a:r>
              <a:rPr lang="zh-CN" altLang="en-US" sz="1050" dirty="0" smtClean="0"/>
              <a:t>只传</a:t>
            </a:r>
            <a:r>
              <a:rPr lang="en-US" altLang="zh-CN" sz="1050" dirty="0" smtClean="0"/>
              <a:t>metadata</a:t>
            </a:r>
            <a:r>
              <a:rPr lang="zh-CN" altLang="en-US" sz="1050" dirty="0" smtClean="0"/>
              <a:t>和</a:t>
            </a:r>
            <a:r>
              <a:rPr lang="en-US" altLang="zh-CN" sz="1050" dirty="0" smtClean="0"/>
              <a:t>package</a:t>
            </a:r>
            <a:r>
              <a:rPr lang="zh-CN" altLang="en-US" sz="1050" dirty="0" smtClean="0"/>
              <a:t>的</a:t>
            </a:r>
            <a:r>
              <a:rPr lang="en-US" altLang="zh-CN" sz="1050" dirty="0" smtClean="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smtClean="0"/>
              <a:t>下面，两张图时</a:t>
            </a:r>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的署名认证</a:t>
            </a:r>
            <a:r>
              <a:rPr kumimoji="1" lang="en-US" altLang="zh-CN" sz="1400" b="1" dirty="0" smtClean="0">
                <a:solidFill>
                  <a:srgbClr val="FF0000"/>
                </a:solidFill>
              </a:rPr>
              <a:t>sequence </a:t>
            </a:r>
          </a:p>
          <a:p>
            <a:r>
              <a:rPr kumimoji="1" lang="zh-CN" altLang="en-US" sz="1400" dirty="0" smtClean="0"/>
              <a:t>和 </a:t>
            </a:r>
            <a:endParaRPr kumimoji="1" lang="en-US" altLang="zh-CN" sz="1400" dirty="0" smtClean="0"/>
          </a:p>
          <a:p>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的解密</a:t>
            </a:r>
            <a:r>
              <a:rPr kumimoji="1" lang="en-US" altLang="zh-CN" sz="1400" b="1" dirty="0" smtClean="0">
                <a:solidFill>
                  <a:srgbClr val="FF0000"/>
                </a:solidFill>
              </a:rPr>
              <a:t>key exchange</a:t>
            </a:r>
            <a:r>
              <a:rPr kumimoji="1" lang="zh-CN" altLang="en-US" sz="1400" b="1" dirty="0" smtClean="0">
                <a:solidFill>
                  <a:srgbClr val="FF0000"/>
                </a:solidFill>
              </a:rPr>
              <a:t>的流程</a:t>
            </a:r>
            <a:endParaRPr kumimoji="1" lang="en-US" altLang="zh-CN" sz="1400" b="1" dirty="0" smtClean="0">
              <a:solidFill>
                <a:srgbClr val="FF0000"/>
              </a:solidFill>
            </a:endParaRPr>
          </a:p>
          <a:p>
            <a:r>
              <a:rPr lang="zh-CN" altLang="en-US" sz="1400" dirty="0" smtClean="0"/>
              <a:t>这两个设计是</a:t>
            </a:r>
            <a:r>
              <a:rPr lang="en-US" altLang="zh-CN" sz="1400" dirty="0" smtClean="0"/>
              <a:t>PASA</a:t>
            </a:r>
            <a:r>
              <a:rPr lang="zh-CN" altLang="en-US" sz="1400" dirty="0" smtClean="0"/>
              <a:t>的</a:t>
            </a:r>
            <a:r>
              <a:rPr lang="en-US" altLang="zh-CN" sz="1400" dirty="0" smtClean="0"/>
              <a:t>Eric</a:t>
            </a:r>
            <a:r>
              <a:rPr lang="zh-CN" altLang="en-US" sz="1400" dirty="0" smtClean="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smtClean="0"/>
              <a:t>TEK</a:t>
            </a:r>
            <a:r>
              <a:rPr lang="zh-CN" altLang="en-US" sz="1200" dirty="0" smtClean="0"/>
              <a:t>是</a:t>
            </a:r>
            <a:r>
              <a:rPr lang="en-US" altLang="zh-CN" sz="1200" dirty="0" smtClean="0"/>
              <a:t>OEM</a:t>
            </a:r>
            <a:r>
              <a:rPr lang="zh-CN" altLang="en-US" sz="1200" dirty="0" smtClean="0"/>
              <a:t>和</a:t>
            </a:r>
            <a:r>
              <a:rPr lang="en-US" altLang="zh-CN" sz="1200" dirty="0" smtClean="0"/>
              <a:t>HU</a:t>
            </a:r>
            <a:r>
              <a:rPr lang="zh-CN" altLang="en-US" sz="1200" dirty="0" smtClean="0"/>
              <a:t>事先共享好的</a:t>
            </a:r>
            <a:r>
              <a:rPr lang="en-US" altLang="zh-CN" sz="1200" dirty="0" smtClean="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smtClean="0"/>
              <a:t>SW Update = software package</a:t>
            </a:r>
          </a:p>
          <a:p>
            <a:r>
              <a:rPr lang="zh-CN" altLang="en-US" sz="1200" dirty="0" smtClean="0"/>
              <a:t>是被加密了之后再传给</a:t>
            </a:r>
            <a:r>
              <a:rPr lang="en-US" altLang="zh-CN" sz="1200" dirty="0" smtClean="0"/>
              <a:t>HU</a:t>
            </a:r>
            <a:r>
              <a:rPr lang="zh-CN" altLang="en-US" sz="1200" dirty="0" smtClean="0"/>
              <a:t>的</a:t>
            </a:r>
            <a:endParaRPr lang="en-US" altLang="zh-CN" sz="1200" dirty="0" smtClean="0"/>
          </a:p>
          <a:p>
            <a:r>
              <a:rPr kumimoji="1" lang="zh-CN" altLang="en-US" sz="1200" dirty="0" smtClean="0"/>
              <a:t>加密用</a:t>
            </a:r>
            <a:r>
              <a:rPr kumimoji="1" lang="en-US" altLang="zh-CN" sz="1200" dirty="0" smtClean="0"/>
              <a:t>key</a:t>
            </a:r>
            <a:r>
              <a:rPr kumimoji="1" lang="zh-CN" altLang="en-US" sz="1200" dirty="0" smtClean="0"/>
              <a:t>是</a:t>
            </a:r>
            <a:r>
              <a:rPr kumimoji="1" lang="en-US" altLang="zh-CN" sz="1200" dirty="0" smtClean="0"/>
              <a:t>PASA</a:t>
            </a:r>
            <a:r>
              <a:rPr kumimoji="1" lang="zh-CN" altLang="en-US" sz="1200" dirty="0" smtClean="0"/>
              <a:t>的</a:t>
            </a:r>
            <a:r>
              <a:rPr kumimoji="1" lang="en-US" altLang="zh-CN" sz="1200" dirty="0" err="1" smtClean="0"/>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key exchange</a:t>
            </a:r>
            <a:r>
              <a:rPr kumimoji="1" lang="zh-CN" altLang="en-US" dirty="0" smtClean="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smtClean="0"/>
              <a:t>OEM</a:t>
            </a:r>
            <a:r>
              <a:rPr kumimoji="1" lang="zh-CN" altLang="en-US" sz="1400" dirty="0" smtClean="0"/>
              <a:t>的</a:t>
            </a:r>
            <a:r>
              <a:rPr kumimoji="1" lang="en-US" altLang="zh-CN" sz="1400" dirty="0" smtClean="0"/>
              <a:t>private key</a:t>
            </a:r>
            <a:r>
              <a:rPr kumimoji="1" lang="zh-CN" altLang="en-US" sz="1400" dirty="0" smtClean="0"/>
              <a:t>只有</a:t>
            </a:r>
            <a:r>
              <a:rPr kumimoji="1" lang="en-US" altLang="zh-CN" sz="1400" dirty="0" smtClean="0"/>
              <a:t>OEM</a:t>
            </a:r>
            <a:r>
              <a:rPr kumimoji="1" lang="zh-CN" altLang="en-US" sz="1400" dirty="0" smtClean="0"/>
              <a:t>和</a:t>
            </a:r>
            <a:r>
              <a:rPr kumimoji="1" lang="en-US" altLang="zh-CN" sz="1400" dirty="0" smtClean="0"/>
              <a:t>HU</a:t>
            </a:r>
            <a:r>
              <a:rPr kumimoji="1" lang="zh-CN" altLang="en-US" sz="1400" dirty="0" smtClean="0"/>
              <a:t>的</a:t>
            </a:r>
            <a:r>
              <a:rPr kumimoji="1" lang="en-US" altLang="zh-CN" sz="1400" dirty="0" err="1" smtClean="0"/>
              <a:t>trustzone</a:t>
            </a:r>
            <a:r>
              <a:rPr kumimoji="1" lang="zh-CN" altLang="en-US" sz="1400" dirty="0" smtClean="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蓝色虚线</a:t>
            </a:r>
            <a:r>
              <a:rPr kumimoji="1" lang="en-US" altLang="zh-CN" sz="1050" dirty="0" smtClean="0"/>
              <a:t>box</a:t>
            </a:r>
            <a:r>
              <a:rPr kumimoji="1" lang="zh-CN" altLang="en-US" sz="1050" dirty="0" smtClean="0"/>
              <a:t>中是一整个</a:t>
            </a:r>
            <a:r>
              <a:rPr kumimoji="1" lang="en-US" altLang="zh-CN" sz="1050" dirty="0" smtClean="0"/>
              <a:t>OTA package</a:t>
            </a:r>
            <a:r>
              <a:rPr kumimoji="1" lang="zh-CN" altLang="en-US" sz="1050" dirty="0" smtClean="0"/>
              <a:t>，是加密的，加密用</a:t>
            </a:r>
            <a:r>
              <a:rPr kumimoji="1" lang="en-US" altLang="zh-CN" sz="1050" dirty="0" smtClean="0"/>
              <a:t>key exchange</a:t>
            </a:r>
            <a:r>
              <a:rPr kumimoji="1" lang="zh-CN" altLang="en-US" sz="1050" smtClean="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xmlns=""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xmlns=""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xmlns=""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72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smtClean="0">
                <a:solidFill>
                  <a:srgbClr val="FF0000"/>
                </a:solidFill>
              </a:rPr>
              <a:t>EAL</a:t>
            </a:r>
            <a:r>
              <a:rPr kumimoji="1" lang="en-US" altLang="ja-JP" dirty="0" smtClean="0">
                <a:solidFill>
                  <a:srgbClr val="FF0000"/>
                </a:solidFill>
              </a:rPr>
              <a:t> </a:t>
            </a:r>
            <a:r>
              <a:rPr kumimoji="1" lang="en-US" altLang="ja-JP" dirty="0" smtClean="0"/>
              <a:t>(</a:t>
            </a:r>
            <a:r>
              <a:rPr kumimoji="1" lang="zh-CN" altLang="en-US" dirty="0" smtClean="0"/>
              <a:t>最低</a:t>
            </a:r>
            <a:r>
              <a:rPr kumimoji="1" lang="en-US" altLang="ja-JP" dirty="0" smtClean="0"/>
              <a:t>1~7</a:t>
            </a:r>
            <a:r>
              <a:rPr lang="zh-CN" altLang="en-US" dirty="0"/>
              <a:t>最高</a:t>
            </a:r>
            <a:r>
              <a:rPr kumimoji="1" lang="en-US" altLang="ja-JP" dirty="0" smtClean="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endParaRPr lang="en-US" altLang="ja-JP" dirty="0" smtClean="0"/>
          </a:p>
          <a:p>
            <a:pPr marL="285750" indent="-285750">
              <a:buFont typeface="Arial" panose="020B0604020202020204" pitchFamily="34" charset="0"/>
              <a:buChar char="•"/>
            </a:pPr>
            <a:r>
              <a:rPr lang="en-US" altLang="ja-JP" dirty="0" smtClean="0"/>
              <a:t>To </a:t>
            </a:r>
            <a:r>
              <a:rPr lang="en-US" altLang="ja-JP" dirty="0"/>
              <a:t>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r>
              <a:rPr lang="en-US" altLang="ja-JP" dirty="0" smtClean="0"/>
              <a:t>.</a:t>
            </a:r>
          </a:p>
          <a:p>
            <a:pPr marL="285750" indent="-285750">
              <a:buFont typeface="Arial" panose="020B0604020202020204" pitchFamily="34" charset="0"/>
              <a:buChar char="•"/>
            </a:pPr>
            <a:r>
              <a:rPr kumimoji="1" lang="zh-CN" altLang="en-US" dirty="0" smtClean="0"/>
              <a:t>一般来讲，作为</a:t>
            </a:r>
            <a:r>
              <a:rPr kumimoji="1" lang="en-US" altLang="zh-CN" dirty="0" smtClean="0"/>
              <a:t>vendor</a:t>
            </a:r>
            <a:r>
              <a:rPr kumimoji="1" lang="zh-CN" altLang="en-US" dirty="0" smtClean="0"/>
              <a:t>而言最常用的是</a:t>
            </a:r>
            <a:r>
              <a:rPr kumimoji="1" lang="en-US" altLang="zh-CN" dirty="0" smtClean="0">
                <a:solidFill>
                  <a:srgbClr val="FF0000"/>
                </a:solidFill>
              </a:rPr>
              <a:t>EAL4</a:t>
            </a:r>
            <a:r>
              <a:rPr lang="en-US" altLang="zh-CN" dirty="0" smtClean="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smtClean="0"/>
              <a:t>EAL1</a:t>
            </a:r>
            <a:r>
              <a:rPr lang="en-US" altLang="ja-JP" dirty="0"/>
              <a:t>: Functionally Tested</a:t>
            </a:r>
          </a:p>
          <a:p>
            <a:pPr marL="285750" indent="-285750">
              <a:buFont typeface="Arial" panose="020B0604020202020204" pitchFamily="34" charset="0"/>
              <a:buChar char="•"/>
            </a:pPr>
            <a:r>
              <a:rPr lang="en-US" altLang="ja-JP" dirty="0" smtClean="0"/>
              <a:t>EAL2</a:t>
            </a:r>
            <a:r>
              <a:rPr lang="en-US" altLang="ja-JP" dirty="0"/>
              <a:t>: Structurally Tested</a:t>
            </a:r>
          </a:p>
          <a:p>
            <a:pPr marL="285750" indent="-285750">
              <a:buFont typeface="Arial" panose="020B0604020202020204" pitchFamily="34" charset="0"/>
              <a:buChar char="•"/>
            </a:pPr>
            <a:r>
              <a:rPr lang="en-US" altLang="ja-JP" dirty="0" smtClean="0"/>
              <a:t>EAL3</a:t>
            </a:r>
            <a:r>
              <a:rPr lang="en-US" altLang="ja-JP" dirty="0"/>
              <a:t>: Methodically Tested and Checked</a:t>
            </a:r>
          </a:p>
          <a:p>
            <a:pPr marL="285750" indent="-285750">
              <a:buFont typeface="Arial" panose="020B0604020202020204" pitchFamily="34" charset="0"/>
              <a:buChar char="•"/>
            </a:pPr>
            <a:r>
              <a:rPr lang="en-US" altLang="ja-JP" dirty="0" smtClean="0"/>
              <a:t>EAL4</a:t>
            </a:r>
            <a:r>
              <a:rPr lang="en-US" altLang="ja-JP" dirty="0"/>
              <a:t>: Methodically Designed, Tested and Reviewed</a:t>
            </a:r>
          </a:p>
          <a:p>
            <a:pPr marL="285750" indent="-285750">
              <a:buFont typeface="Arial" panose="020B0604020202020204" pitchFamily="34" charset="0"/>
              <a:buChar char="•"/>
            </a:pPr>
            <a:r>
              <a:rPr lang="en-US" altLang="ja-JP" dirty="0" smtClean="0"/>
              <a:t>EAL5</a:t>
            </a:r>
            <a:r>
              <a:rPr lang="en-US" altLang="ja-JP" dirty="0"/>
              <a:t>: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smtClean="0"/>
              <a:t>EAL6</a:t>
            </a:r>
            <a:r>
              <a:rPr lang="en-US" altLang="ja-JP" dirty="0"/>
              <a:t>: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smtClean="0"/>
              <a:t>EAL7</a:t>
            </a:r>
            <a:r>
              <a:rPr lang="en-US" altLang="ja-JP" dirty="0"/>
              <a:t>: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xmlns=""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xmlns=""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xmlns=""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28609</TotalTime>
  <Words>36160</Words>
  <Application>Microsoft Office PowerPoint</Application>
  <PresentationFormat>画面に合わせる (4:3)</PresentationFormat>
  <Paragraphs>3801</Paragraphs>
  <Slides>163</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163</vt:i4>
      </vt:variant>
    </vt:vector>
  </HeadingPairs>
  <TitlesOfParts>
    <vt:vector size="168"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3859</cp:revision>
  <dcterms:created xsi:type="dcterms:W3CDTF">2016-01-14T23:49:10Z</dcterms:created>
  <dcterms:modified xsi:type="dcterms:W3CDTF">2018-09-18T07:15:06Z</dcterms:modified>
</cp:coreProperties>
</file>